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453" r:id="rId3"/>
    <p:sldId id="454" r:id="rId4"/>
    <p:sldId id="455" r:id="rId5"/>
    <p:sldId id="456" r:id="rId6"/>
    <p:sldId id="457" r:id="rId7"/>
    <p:sldId id="458" r:id="rId8"/>
    <p:sldId id="436" r:id="rId9"/>
    <p:sldId id="451" r:id="rId10"/>
    <p:sldId id="450" r:id="rId11"/>
    <p:sldId id="460" r:id="rId12"/>
    <p:sldId id="464" r:id="rId13"/>
    <p:sldId id="461" r:id="rId14"/>
    <p:sldId id="462" r:id="rId15"/>
    <p:sldId id="463"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3"/>
    <p:restoredTop sz="86384" autoAdjust="0"/>
  </p:normalViewPr>
  <p:slideViewPr>
    <p:cSldViewPr snapToGrid="0" snapToObjects="1">
      <p:cViewPr>
        <p:scale>
          <a:sx n="81" d="100"/>
          <a:sy n="81" d="100"/>
        </p:scale>
        <p:origin x="20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will describe various measures of dependence and discuss their implementation in R</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10</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continue and calculate the Pearson Correlation between the age and wage. The function for calculation of the correlation is “</a:t>
            </a:r>
            <a:r>
              <a:rPr lang="en-US" sz="1200" kern="1200" dirty="0" err="1">
                <a:solidFill>
                  <a:schemeClr val="tx1"/>
                </a:solidFill>
                <a:effectLst/>
                <a:latin typeface="+mn-lt"/>
                <a:ea typeface="+mn-ea"/>
                <a:cs typeface="+mn-cs"/>
              </a:rPr>
              <a:t>cor</a:t>
            </a:r>
            <a:r>
              <a:rPr lang="en-US" sz="1200" kern="1200" dirty="0">
                <a:solidFill>
                  <a:schemeClr val="tx1"/>
                </a:solidFill>
                <a:effectLst/>
                <a:latin typeface="+mn-lt"/>
                <a:ea typeface="+mn-ea"/>
                <a:cs typeface="+mn-cs"/>
              </a:rPr>
              <a:t>” and we can identify the method as Pearson. So the correlation value in here is 0.19, which as we expected is positive but is not extremely strong. You should also note that the default method for the correlation function is Pearson, so even if you don’t explicitly identify the method as Pearson, the Pearson correlation coefficient is calculated, which is shown in here as well. Also, we can show that the correlation is symmetric, so if you calculate the correlation between the age and wage, the correlation is exactly the same if you swapped the order of the variables. Also, we know that the correlation is scale free and also origin free. So in this case, if we add a particular constant value to one of the variables or divide the other variable by a given number, or multiply that variable by a given number, and subtract another constant from the variable, the correlation is expected to be the same. And this is true in here; so we can see that the correlation of Wage$wage+10, and </a:t>
            </a:r>
            <a:r>
              <a:rPr lang="en-US" sz="1200" kern="1200" dirty="0" err="1">
                <a:solidFill>
                  <a:schemeClr val="tx1"/>
                </a:solidFill>
                <a:effectLst/>
                <a:latin typeface="+mn-lt"/>
                <a:ea typeface="+mn-ea"/>
                <a:cs typeface="+mn-cs"/>
              </a:rPr>
              <a:t>Wage$age</a:t>
            </a:r>
            <a:r>
              <a:rPr lang="en-US" sz="1200" kern="1200" dirty="0">
                <a:solidFill>
                  <a:schemeClr val="tx1"/>
                </a:solidFill>
                <a:effectLst/>
                <a:latin typeface="+mn-lt"/>
                <a:ea typeface="+mn-ea"/>
                <a:cs typeface="+mn-cs"/>
              </a:rPr>
              <a:t> divided by 7 minus 4 is exactly the same as the correlation of </a:t>
            </a:r>
            <a:r>
              <a:rPr lang="en-US" sz="1200" kern="1200" dirty="0" err="1">
                <a:solidFill>
                  <a:schemeClr val="tx1"/>
                </a:solidFill>
                <a:effectLst/>
                <a:latin typeface="+mn-lt"/>
                <a:ea typeface="+mn-ea"/>
                <a:cs typeface="+mn-cs"/>
              </a:rPr>
              <a:t>wage$wage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wage$age</a:t>
            </a:r>
            <a:r>
              <a:rPr lang="en-US" sz="1200" kern="1200" dirty="0">
                <a:solidFill>
                  <a:schemeClr val="tx1"/>
                </a:solidFill>
                <a:effectLst/>
                <a:latin typeface="+mn-lt"/>
                <a:ea typeface="+mn-ea"/>
                <a:cs typeface="+mn-cs"/>
              </a:rPr>
              <a:t>. </a:t>
            </a:r>
          </a:p>
          <a:p>
            <a:endParaRPr lang="en-US" altLang="en-US" dirty="0"/>
          </a:p>
        </p:txBody>
      </p:sp>
    </p:spTree>
    <p:extLst>
      <p:ext uri="{BB962C8B-B14F-4D97-AF65-F5344CB8AC3E}">
        <p14:creationId xmlns:p14="http://schemas.microsoft.com/office/powerpoint/2010/main" val="137566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11</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if we wanted to examine the correlation between the education level and wage. If we type the function correlation </a:t>
            </a:r>
            <a:r>
              <a:rPr lang="en-US" sz="1200" kern="1200" dirty="0" err="1">
                <a:solidFill>
                  <a:schemeClr val="tx1"/>
                </a:solidFill>
                <a:effectLst/>
                <a:latin typeface="+mn-lt"/>
                <a:ea typeface="+mn-ea"/>
                <a:cs typeface="+mn-cs"/>
              </a:rPr>
              <a:t>wage$education</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wage$wage</a:t>
            </a:r>
            <a:r>
              <a:rPr lang="en-US" sz="1200" kern="1200" dirty="0">
                <a:solidFill>
                  <a:schemeClr val="tx1"/>
                </a:solidFill>
                <a:effectLst/>
                <a:latin typeface="+mn-lt"/>
                <a:ea typeface="+mn-ea"/>
                <a:cs typeface="+mn-cs"/>
              </a:rPr>
              <a:t>, we would see that there would be an error message complaining that the variables are not numeric. So here we know that the education variable is a categorical variable, so we can show the levels of education by using the commands level. In here we can see 5 levels, less than high school graduate, high school graduates, some college, college graduates, and advanced degree. Let’s see if this categorical variable is ordered. If the categorical value is ordered, we can basically find the minimum and maximum value. So if we type minimum of </a:t>
            </a:r>
            <a:r>
              <a:rPr lang="en-US" sz="1200" kern="1200" dirty="0" err="1">
                <a:solidFill>
                  <a:schemeClr val="tx1"/>
                </a:solidFill>
                <a:effectLst/>
                <a:latin typeface="+mn-lt"/>
                <a:ea typeface="+mn-ea"/>
                <a:cs typeface="+mn-cs"/>
              </a:rPr>
              <a:t>wage$education</a:t>
            </a:r>
            <a:r>
              <a:rPr lang="en-US" sz="1200" kern="1200" dirty="0">
                <a:solidFill>
                  <a:schemeClr val="tx1"/>
                </a:solidFill>
                <a:effectLst/>
                <a:latin typeface="+mn-lt"/>
                <a:ea typeface="+mn-ea"/>
                <a:cs typeface="+mn-cs"/>
              </a:rPr>
              <a:t>, we will see than an error message is being shown, and this is because by default, the categorical variables unordered in R. so one thing that we need to do first is to convert the education into ordered factors. The command for that is “ordered.” So we can use the order function and we can explicitly define the order of the levels as well. So we define a new variable called “</a:t>
            </a:r>
            <a:r>
              <a:rPr lang="en-US" sz="1200" kern="1200" dirty="0" err="1">
                <a:solidFill>
                  <a:schemeClr val="tx1"/>
                </a:solidFill>
                <a:effectLst/>
                <a:latin typeface="+mn-lt"/>
                <a:ea typeface="+mn-ea"/>
                <a:cs typeface="+mn-cs"/>
              </a:rPr>
              <a:t>education$order</a:t>
            </a:r>
            <a:r>
              <a:rPr lang="en-US" sz="1200" kern="1200" dirty="0">
                <a:solidFill>
                  <a:schemeClr val="tx1"/>
                </a:solidFill>
                <a:effectLst/>
                <a:latin typeface="+mn-lt"/>
                <a:ea typeface="+mn-ea"/>
                <a:cs typeface="+mn-cs"/>
              </a:rPr>
              <a:t>” and we say </a:t>
            </a:r>
            <a:r>
              <a:rPr lang="en-US" sz="1200" kern="1200" dirty="0" err="1">
                <a:solidFill>
                  <a:schemeClr val="tx1"/>
                </a:solidFill>
                <a:effectLst/>
                <a:latin typeface="+mn-lt"/>
                <a:ea typeface="+mn-ea"/>
                <a:cs typeface="+mn-cs"/>
              </a:rPr>
              <a:t>education$order</a:t>
            </a:r>
            <a:r>
              <a:rPr lang="en-US" sz="1200" kern="1200" dirty="0">
                <a:solidFill>
                  <a:schemeClr val="tx1"/>
                </a:solidFill>
                <a:effectLst/>
                <a:latin typeface="+mn-lt"/>
                <a:ea typeface="+mn-ea"/>
                <a:cs typeface="+mn-cs"/>
              </a:rPr>
              <a:t> is equal to order </a:t>
            </a:r>
            <a:r>
              <a:rPr lang="en-US" sz="1200" kern="1200" dirty="0" err="1">
                <a:solidFill>
                  <a:schemeClr val="tx1"/>
                </a:solidFill>
                <a:effectLst/>
                <a:latin typeface="+mn-lt"/>
                <a:ea typeface="+mn-ea"/>
                <a:cs typeface="+mn-cs"/>
              </a:rPr>
              <a:t>wage$education</a:t>
            </a:r>
            <a:r>
              <a:rPr lang="en-US" sz="1200" kern="1200" dirty="0">
                <a:solidFill>
                  <a:schemeClr val="tx1"/>
                </a:solidFill>
                <a:effectLst/>
                <a:latin typeface="+mn-lt"/>
                <a:ea typeface="+mn-ea"/>
                <a:cs typeface="+mn-cs"/>
              </a:rPr>
              <a:t> and then we define the orders of the levels as we want. </a:t>
            </a:r>
          </a:p>
          <a:p>
            <a:endParaRPr lang="en-US" altLang="en-US" dirty="0"/>
          </a:p>
        </p:txBody>
      </p:sp>
    </p:spTree>
    <p:extLst>
      <p:ext uri="{BB962C8B-B14F-4D97-AF65-F5344CB8AC3E}">
        <p14:creationId xmlns:p14="http://schemas.microsoft.com/office/powerpoint/2010/main" val="3536390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12</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we converted the education variable into an ordered factor, we can use the mean function to see the first level. In here the first level is shown as less than high school graduates, and the other four levels are printed out for us as well. Now that the variable has been converted to order, we can use the as numeric function to convert it to the numerical and use the spearman rank correlation to calculate the correlation between the education and wage. By doing so, we can see that the correlation value is shown as 0.50, which is pretty strong. This is expected because the wage is highly correlated to the education level of individuals. </a:t>
            </a:r>
          </a:p>
          <a:p>
            <a:endParaRPr lang="en-US" altLang="en-US" dirty="0"/>
          </a:p>
        </p:txBody>
      </p:sp>
    </p:spTree>
    <p:extLst>
      <p:ext uri="{BB962C8B-B14F-4D97-AF65-F5344CB8AC3E}">
        <p14:creationId xmlns:p14="http://schemas.microsoft.com/office/powerpoint/2010/main" val="1413219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13</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here is a simple example that shows the difference between the Pearson and Spearman correlation. For this example, consider three variables, variable “A” which contains values of 1,2,3,4, and 5, “B” which contains values of 11,10,14,15,17, and variable “C” which contains values of 11,10,14,15, and 1000. Let us start by calculating the Spearman correlation between “A” and “B.” in this case the Spearman correlation would be 0.9. As we can see, the Spearman correlation is exactly the same when calculating the correlation between “A” and “B” and between “A” and “C.” the reason for that is because the rank order of the numbers in both “B” and “C” vectors are exactly the same. The difference is that in vector “C” we have 1000 instead of 17. But because the order is exactly the same, 17 is the largest number in vector “B” and 1000 is the largest number in vector “C” the Spearman rank correlation doesn’t change in these 2 cases. </a:t>
            </a:r>
          </a:p>
          <a:p>
            <a:endParaRPr lang="en-US" altLang="en-US" dirty="0"/>
          </a:p>
        </p:txBody>
      </p:sp>
    </p:spTree>
    <p:extLst>
      <p:ext uri="{BB962C8B-B14F-4D97-AF65-F5344CB8AC3E}">
        <p14:creationId xmlns:p14="http://schemas.microsoft.com/office/powerpoint/2010/main" val="92224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14</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examine the Pearson correlation. Of course the Pearson correlation is expected to be different for “A” and “B” and “A” and “C” because Pearson correlation is calculated based on the actual values and not the ranking. And as we can see the correlation between “A” and “B” is close to 0.93, where as the correlation between “A” and “C” is 0.70 because there is less linearity in here due to the large number that has been added to the end of variable “C.” </a:t>
            </a:r>
          </a:p>
          <a:p>
            <a:endParaRPr lang="en-US" altLang="en-US" dirty="0"/>
          </a:p>
        </p:txBody>
      </p:sp>
    </p:spTree>
    <p:extLst>
      <p:ext uri="{BB962C8B-B14F-4D97-AF65-F5344CB8AC3E}">
        <p14:creationId xmlns:p14="http://schemas.microsoft.com/office/powerpoint/2010/main" val="343491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15</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r>
              <a:rPr lang="en-US" altLang="en-US" dirty="0"/>
              <a:t>https://flic.kr/p/86y2u1</a:t>
            </a:r>
          </a:p>
        </p:txBody>
      </p:sp>
    </p:spTree>
    <p:extLst>
      <p:ext uri="{BB962C8B-B14F-4D97-AF65-F5344CB8AC3E}">
        <p14:creationId xmlns:p14="http://schemas.microsoft.com/office/powerpoint/2010/main" val="309876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statistics, dependence or association is any statistical relationship between two random variables. However, most often correlation refers to how close two variables are to having a linear relationship with each other. Familiar examples of dependent phenomena include the correlation between the demand for a limited supply product and its price.</a:t>
            </a:r>
          </a:p>
          <a:p>
            <a:r>
              <a:rPr lang="en-US" sz="1200" kern="1200" dirty="0">
                <a:solidFill>
                  <a:schemeClr val="tx1"/>
                </a:solidFill>
                <a:effectLst/>
                <a:latin typeface="+mn-lt"/>
                <a:ea typeface="+mn-ea"/>
                <a:cs typeface="+mn-cs"/>
              </a:rPr>
              <a:t>Correlations are useful because they can indicate a predictive relationship that can be exploited in practice. For example, an electrical utility may produce less power on a mild day based on the correlation between electricity demand and weather. </a:t>
            </a:r>
          </a:p>
          <a:p>
            <a:r>
              <a:rPr lang="en-US" sz="1200" kern="1200" dirty="0">
                <a:solidFill>
                  <a:schemeClr val="tx1"/>
                </a:solidFill>
                <a:effectLst/>
                <a:latin typeface="+mn-lt"/>
                <a:ea typeface="+mn-ea"/>
                <a:cs typeface="+mn-cs"/>
              </a:rPr>
              <a:t>In this presentation, we consider two types of correlation statistics: Pearson Correlation Coefficient and Spearman Rank Correlation Coefficient.</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250305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Pearson’s correlation coefficient is the statistics that measures the statistical relationship, or association, between two continuous variables.  It is known as the most common method of measuring the association between variables of interest. </a:t>
            </a:r>
          </a:p>
          <a:p>
            <a:r>
              <a:rPr lang="en-US" dirty="0"/>
              <a:t>Pearson’s correlation coefficient varies between -1 to 1 and therefore gives information about the magnitude of the association, or correlation, as well as the direction of the relationship. The correlation coefficient is symmetrical with respect to X and Y which means that correlation of X and Y is equal to the correlation of Y and X. </a:t>
            </a:r>
          </a:p>
          <a:p>
            <a:r>
              <a:rPr lang="en-US" dirty="0"/>
              <a:t>It is also a scale and origin free statistics. Scale free means that multiplying the variables by a constant does not change the value of the correlation. Origin free means that adding or subtracting a constant value to or from the variables does not affect the correlation coefficient.</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204968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Here are a few visual examples of the Pearson Correlation Coefficient. In the top row on the left hand side we can see that there is not really a clear relationship between the values on the x and y axis. Therefore the correlation value is equal to 0. On the right hand side, however, you can see that there is a mild negative correlation between the values of x and y and, therefore, the correlation value is - 0.3. The correlation values are stronger in the second row; a positive correlation is shown on the left hand side but the correlation value is equal to 0.5 and a stronger negative correlation is shown on the right hand side. The third row shows very strong correlations. On the left hand side you have a very strong positive correlation. There the correlation coefficient is 0.9, and a very strong negative correlation of - 0.99 is shown on the right side.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17461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Pearson correlation coefficient is calculated. According to the formula, for two variables x and y each containing n data points, the Pearson correlation coefficient is calculated as the average cross-product of the standardized version of the two variables. In this formulation xi represents the element </a:t>
            </a:r>
            <a:r>
              <a:rPr lang="en-US" dirty="0" err="1"/>
              <a:t>i</a:t>
            </a:r>
            <a:r>
              <a:rPr lang="en-US" dirty="0"/>
              <a:t> of the vector X and x bar represents the mean of X. Similar notations are used for the Y variable. </a:t>
            </a:r>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191122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tx2">
                    <a:lumMod val="75000"/>
                  </a:schemeClr>
                </a:solidFill>
                <a:latin typeface="Garamond" panose="02020404030301010803" pitchFamily="18" charset="0"/>
              </a:rPr>
              <a:t>The Spearman correlation between two variables is equal to the Pearson correlation between the </a:t>
            </a:r>
            <a:r>
              <a:rPr lang="en-US" altLang="en-US" sz="1200" b="0" dirty="0">
                <a:solidFill>
                  <a:srgbClr val="FF0000"/>
                </a:solidFill>
                <a:latin typeface="Garamond" panose="02020404030301010803" pitchFamily="18" charset="0"/>
              </a:rPr>
              <a:t>rank </a:t>
            </a:r>
            <a:r>
              <a:rPr lang="en-US" altLang="en-US" sz="1200" b="0" dirty="0">
                <a:solidFill>
                  <a:schemeClr val="tx2">
                    <a:lumMod val="75000"/>
                  </a:schemeClr>
                </a:solidFill>
                <a:latin typeface="Garamond" panose="02020404030301010803" pitchFamily="18" charset="0"/>
              </a:rPr>
              <a:t>values of those two variables; while Pearson's correlation assesses linear relationships, Spearman's correlation assesses </a:t>
            </a:r>
            <a:r>
              <a:rPr lang="en-US" altLang="en-US" sz="1200" b="0" dirty="0">
                <a:solidFill>
                  <a:srgbClr val="FF0000"/>
                </a:solidFill>
                <a:latin typeface="Garamond" panose="02020404030301010803" pitchFamily="18" charset="0"/>
              </a:rPr>
              <a:t>monotonic</a:t>
            </a:r>
            <a:r>
              <a:rPr lang="en-US" altLang="en-US" sz="1200" b="0" dirty="0">
                <a:solidFill>
                  <a:schemeClr val="tx2">
                    <a:lumMod val="75000"/>
                  </a:schemeClr>
                </a:solidFill>
                <a:latin typeface="Garamond" panose="02020404030301010803" pitchFamily="18" charset="0"/>
              </a:rPr>
              <a:t> relationships (whether linear or not).</a:t>
            </a:r>
          </a:p>
          <a:p>
            <a:r>
              <a:rPr lang="en-US" dirty="0"/>
              <a:t>Intuitively, the Spearman correlation between two variables will be high when observations have a similar rank between the two variables.</a:t>
            </a:r>
            <a:r>
              <a:rPr lang="en-US" baseline="0" dirty="0"/>
              <a:t> </a:t>
            </a:r>
            <a:r>
              <a:rPr lang="en-US" sz="1200" b="0" i="0" kern="1200" baseline="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perfect Spearman correlation of +1 or −1 occurs when each of the variables is a perfect monotone function of the other.</a:t>
            </a:r>
          </a:p>
          <a:p>
            <a:pPr>
              <a:buFont typeface="Wingdings" panose="05000000000000000000" pitchFamily="2" charset="2"/>
              <a:buNone/>
            </a:pPr>
            <a:r>
              <a:rPr lang="en-US" sz="1200" b="0" dirty="0">
                <a:solidFill>
                  <a:schemeClr val="tx2">
                    <a:lumMod val="75000"/>
                  </a:schemeClr>
                </a:solidFill>
                <a:latin typeface="Garamond" panose="02020404030301010803" pitchFamily="18" charset="0"/>
              </a:rPr>
              <a:t>Spearman Rank can be applied to both ordinal (they are already ranked) and numerical (i.e. interval) variables. With numerical variables, we need to first sort them and use their ranking instead.</a:t>
            </a:r>
          </a:p>
          <a:p>
            <a:pPr>
              <a:buFont typeface="Wingdings" panose="05000000000000000000" pitchFamily="2" charset="2"/>
              <a:buNone/>
            </a:pPr>
            <a:r>
              <a:rPr lang="en-US" sz="1200" b="0" dirty="0">
                <a:solidFill>
                  <a:schemeClr val="tx2">
                    <a:lumMod val="75000"/>
                  </a:schemeClr>
                </a:solidFill>
                <a:latin typeface="Garamond" panose="02020404030301010803" pitchFamily="18" charset="0"/>
              </a:rPr>
              <a:t>Like </a:t>
            </a:r>
            <a:r>
              <a:rPr lang="en-US" altLang="en-US" sz="1200" b="0" dirty="0">
                <a:solidFill>
                  <a:schemeClr val="tx2">
                    <a:lumMod val="75000"/>
                  </a:schemeClr>
                </a:solidFill>
                <a:latin typeface="Garamond" panose="02020404030301010803" pitchFamily="18" charset="0"/>
              </a:rPr>
              <a:t>Pearson correlation, the Spearman correlation is symmetric.</a:t>
            </a:r>
            <a:endParaRPr lang="en-US" sz="1200" b="0" dirty="0">
              <a:solidFill>
                <a:schemeClr val="tx2">
                  <a:lumMod val="75000"/>
                </a:schemeClr>
              </a:solidFill>
              <a:latin typeface="Garamond" panose="02020404030301010803" pitchFamily="18" charset="0"/>
            </a:endParaRP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34622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and causation are terms which are mostly misunderstood and often used interchangeably. Correlation is a statistical technique which tells us how strongly the pairs of variables are linearly related and change together. It does not tell us why and how behind the relationship but it just says the relationship exists. Causation takes a step further than correlation. It says any change in the value of one variable will cause a change in the value of another variable, which means one variable makes other to happen. It is also referred to as cause and </a:t>
            </a:r>
            <a:r>
              <a:rPr lang="en-US" dirty="0" err="1"/>
              <a:t>effect.As</a:t>
            </a:r>
            <a:r>
              <a:rPr lang="en-US" dirty="0"/>
              <a:t> a result, in many cases, the correlation may not imply the causation. An example is given here where there seems to be a high correlation between chocolate consumption and the number of Nobel prizes won by different countries. Should this lead us to believe that consuming chocolate makes people smarter? As you might have guessed, the answer is ‘no’. In this example, the consumption of chocolate as a luxury product is higher in richer countries which are likely to spend more budget on research and education as well. So remember next time that you found a correlation between the variables, take time to find other underlying factors that might be the cause as correlation is just the first step.</a:t>
            </a:r>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27178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8</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consider an example in R. for this example we will use a dataset called “wage” that is included in the ISLR package. For using the package, you need to install the package first. The command for installing the package is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and then you need to provide the name of the package. Once the package is installed, you need to call the library to make sure the methods and datasets are available. For that, we use the function “library” and the name of the package, which in this case is ISLR. So lets look at the columns included in the wage data frame. For that we can use the “</a:t>
            </a:r>
            <a:r>
              <a:rPr lang="en-US" sz="1200" kern="1200" dirty="0" err="1">
                <a:solidFill>
                  <a:schemeClr val="tx1"/>
                </a:solidFill>
                <a:effectLst/>
                <a:latin typeface="+mn-lt"/>
                <a:ea typeface="+mn-ea"/>
                <a:cs typeface="+mn-cs"/>
              </a:rPr>
              <a:t>colnames</a:t>
            </a:r>
            <a:r>
              <a:rPr lang="en-US" sz="1200" kern="1200" dirty="0">
                <a:solidFill>
                  <a:schemeClr val="tx1"/>
                </a:solidFill>
                <a:effectLst/>
                <a:latin typeface="+mn-lt"/>
                <a:ea typeface="+mn-ea"/>
                <a:cs typeface="+mn-cs"/>
              </a:rPr>
              <a:t>” function. In this case, as you can see the data frame contains variables such as year age, marital status, race, education, region, job class, health, health insurance, log wage, and wage. So let’s start by plotting the wage against the age; the function for plotting is “plot” and we need to provide two variables, which one would be the x-axis and one would be the y-axis. So if you want to plot wage against age you can write “plot(</a:t>
            </a:r>
            <a:r>
              <a:rPr lang="en-US" sz="1200" kern="1200" dirty="0" err="1">
                <a:solidFill>
                  <a:schemeClr val="tx1"/>
                </a:solidFill>
                <a:effectLst/>
                <a:latin typeface="+mn-lt"/>
                <a:ea typeface="+mn-ea"/>
                <a:cs typeface="+mn-cs"/>
              </a:rPr>
              <a:t>wage$age</a:t>
            </a:r>
            <a:r>
              <a:rPr lang="en-US" sz="1200" kern="1200" dirty="0">
                <a:solidFill>
                  <a:schemeClr val="tx1"/>
                </a:solidFill>
                <a:effectLst/>
                <a:latin typeface="+mn-lt"/>
                <a:ea typeface="+mn-ea"/>
                <a:cs typeface="+mn-cs"/>
              </a:rPr>
              <a:t>)” and the second input would be “wage” which is “</a:t>
            </a:r>
            <a:r>
              <a:rPr lang="en-US" sz="1200" kern="1200" dirty="0" err="1">
                <a:solidFill>
                  <a:schemeClr val="tx1"/>
                </a:solidFill>
                <a:effectLst/>
                <a:latin typeface="+mn-lt"/>
                <a:ea typeface="+mn-ea"/>
                <a:cs typeface="+mn-cs"/>
              </a:rPr>
              <a:t>wage$wage</a:t>
            </a:r>
            <a:r>
              <a:rPr lang="en-US" sz="1200" kern="1200" dirty="0">
                <a:solidFill>
                  <a:schemeClr val="tx1"/>
                </a:solidFill>
                <a:effectLst/>
                <a:latin typeface="+mn-lt"/>
                <a:ea typeface="+mn-ea"/>
                <a:cs typeface="+mn-cs"/>
              </a:rPr>
              <a:t>.”</a:t>
            </a:r>
          </a:p>
          <a:p>
            <a:endParaRPr lang="en-US" altLang="en-US" dirty="0"/>
          </a:p>
        </p:txBody>
      </p:sp>
    </p:spTree>
    <p:extLst>
      <p:ext uri="{BB962C8B-B14F-4D97-AF65-F5344CB8AC3E}">
        <p14:creationId xmlns:p14="http://schemas.microsoft.com/office/powerpoint/2010/main" val="415895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8397F-1220-4195-971A-DC55079779E6}" type="slidenum">
              <a:rPr lang="en-US" altLang="en-US"/>
              <a:pPr/>
              <a:t>9</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graph of the wage against the age. As you can see, it is very difficult to detect any strong correlation between the data points. However, the wage is shown to be slightly correlated with age, especially when the age values are small. So you can see the increase in the wage when the age values increases from 20 to 30. </a:t>
            </a:r>
          </a:p>
          <a:p>
            <a:endParaRPr lang="en-US" altLang="en-US" dirty="0"/>
          </a:p>
        </p:txBody>
      </p:sp>
    </p:spTree>
    <p:extLst>
      <p:ext uri="{BB962C8B-B14F-4D97-AF65-F5344CB8AC3E}">
        <p14:creationId xmlns:p14="http://schemas.microsoft.com/office/powerpoint/2010/main" val="1255888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10/11/18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10/11/18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839603"/>
            <a:ext cx="8080655" cy="2509748"/>
          </a:xfrm>
        </p:spPr>
        <p:txBody>
          <a:bodyPr/>
          <a:lstStyle/>
          <a:p>
            <a:r>
              <a:rPr lang="en-US" dirty="0"/>
              <a:t>Descriptive Statistics:</a:t>
            </a:r>
            <a:br>
              <a:rPr lang="en-US" dirty="0"/>
            </a:br>
            <a:r>
              <a:rPr lang="en-US" dirty="0"/>
              <a:t>Measures of Dependence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3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2150" y="4559300"/>
            <a:ext cx="487363"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197033" y="913219"/>
            <a:ext cx="7367848" cy="3704501"/>
          </a:xfrm>
        </p:spPr>
        <p:txBody>
          <a:bodyPr>
            <a:normAutofit lnSpcReduction="10000"/>
          </a:bodyPr>
          <a:lstStyle/>
          <a:p>
            <a:pPr marL="0" marR="0" indent="0" latinLnBrk="1">
              <a:spcBef>
                <a:spcPts val="0"/>
              </a:spcBef>
              <a:spcAft>
                <a:spcPts val="1000"/>
              </a:spcAft>
              <a:buNone/>
            </a:pPr>
            <a:r>
              <a:rPr lang="en-US" sz="17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Calculate the Pearson correlation between the age and wage</a:t>
            </a:r>
            <a:br>
              <a:rPr lang="en-US" sz="1700" dirty="0">
                <a:latin typeface="Consolas" panose="020B0609020204030204" pitchFamily="49" charset="0"/>
                <a:ea typeface="Cambria" panose="02040503050406030204" pitchFamily="18" charset="0"/>
                <a:cs typeface="Times New Roman" panose="02020603050405020304" pitchFamily="18" charset="0"/>
              </a:rPr>
            </a:br>
            <a:r>
              <a:rPr lang="en-US" sz="17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700" dirty="0">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age,Wage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7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7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pearson</a:t>
            </a:r>
            <a:r>
              <a:rPr lang="en-US" sz="17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7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700" dirty="0">
                <a:latin typeface="Consolas" panose="020B0609020204030204" pitchFamily="49" charset="0"/>
                <a:ea typeface="Cambria" panose="02040503050406030204" pitchFamily="18" charset="0"/>
                <a:cs typeface="Times New Roman" panose="02020603050405020304" pitchFamily="18" charset="0"/>
              </a:rPr>
              <a:t>## [1] 0.1956372</a:t>
            </a:r>
          </a:p>
          <a:p>
            <a:pPr marL="0" marR="0" indent="0" latinLnBrk="1">
              <a:spcBef>
                <a:spcPts val="0"/>
              </a:spcBef>
              <a:spcAft>
                <a:spcPts val="1000"/>
              </a:spcAft>
              <a:buNone/>
            </a:pPr>
            <a:r>
              <a:rPr lang="en-US" sz="17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The default method is Pearson so you can skip defining it explicitly</a:t>
            </a:r>
            <a:br>
              <a:rPr lang="en-US" sz="1700" dirty="0">
                <a:latin typeface="Consolas" panose="020B0609020204030204" pitchFamily="49" charset="0"/>
                <a:ea typeface="Cambria" panose="02040503050406030204" pitchFamily="18" charset="0"/>
                <a:cs typeface="Times New Roman" panose="02020603050405020304" pitchFamily="18" charset="0"/>
              </a:rPr>
            </a:br>
            <a:r>
              <a:rPr lang="en-US" sz="17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700" dirty="0">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age,Wage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700" dirty="0">
                <a:latin typeface="Consolas" panose="020B0609020204030204" pitchFamily="49" charset="0"/>
                <a:ea typeface="Cambria" panose="02040503050406030204" pitchFamily="18" charset="0"/>
                <a:cs typeface="Times New Roman" panose="02020603050405020304" pitchFamily="18" charset="0"/>
              </a:rPr>
              <a:t>## [1] 0.1956372</a:t>
            </a:r>
          </a:p>
          <a:p>
            <a:pPr marL="0" marR="0" indent="0" latinLnBrk="1">
              <a:spcBef>
                <a:spcPts val="0"/>
              </a:spcBef>
              <a:spcAft>
                <a:spcPts val="1000"/>
              </a:spcAft>
              <a:buNone/>
            </a:pPr>
            <a:r>
              <a:rPr lang="en-US" sz="17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Correlation is symmetric and scale free</a:t>
            </a:r>
            <a:br>
              <a:rPr lang="en-US" sz="1700" dirty="0">
                <a:latin typeface="Consolas" panose="020B0609020204030204" pitchFamily="49" charset="0"/>
                <a:ea typeface="Cambria" panose="02040503050406030204" pitchFamily="18" charset="0"/>
                <a:cs typeface="Times New Roman" panose="02020603050405020304" pitchFamily="18" charset="0"/>
              </a:rPr>
            </a:br>
            <a:r>
              <a:rPr lang="en-US" sz="17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700" dirty="0">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age</a:t>
            </a:r>
            <a:r>
              <a:rPr lang="en-US" sz="17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700" dirty="0">
                <a:latin typeface="Consolas" panose="020B0609020204030204" pitchFamily="49" charset="0"/>
                <a:ea typeface="Cambria" panose="02040503050406030204" pitchFamily="18" charset="0"/>
                <a:cs typeface="Times New Roman" panose="02020603050405020304" pitchFamily="18" charset="0"/>
              </a:rPr>
              <a:t>## [1] 0.1956372</a:t>
            </a:r>
          </a:p>
          <a:p>
            <a:pPr marL="0" marR="0" indent="0" latinLnBrk="1">
              <a:spcBef>
                <a:spcPts val="0"/>
              </a:spcBef>
              <a:spcAft>
                <a:spcPts val="1000"/>
              </a:spcAft>
              <a:buNone/>
            </a:pPr>
            <a:r>
              <a:rPr lang="en-US" sz="17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700" dirty="0">
                <a:latin typeface="Consolas" panose="020B0609020204030204" pitchFamily="49" charset="0"/>
                <a:ea typeface="Cambria" panose="02040503050406030204" pitchFamily="18" charset="0"/>
                <a:cs typeface="Times New Roman" panose="02020603050405020304" pitchFamily="18" charset="0"/>
              </a:rPr>
              <a:t>(Wage</a:t>
            </a:r>
            <a:r>
              <a:rPr lang="en-US" sz="17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a:latin typeface="Consolas" panose="020B0609020204030204" pitchFamily="49" charset="0"/>
                <a:ea typeface="Cambria" panose="02040503050406030204" pitchFamily="18" charset="0"/>
                <a:cs typeface="Times New Roman" panose="02020603050405020304" pitchFamily="18" charset="0"/>
              </a:rPr>
              <a:t>wage</a:t>
            </a:r>
            <a:r>
              <a:rPr lang="en-US" sz="17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700" dirty="0">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Wage</a:t>
            </a:r>
            <a:r>
              <a:rPr lang="en-US" sz="17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err="1">
                <a:latin typeface="Consolas" panose="020B0609020204030204" pitchFamily="49" charset="0"/>
                <a:ea typeface="Cambria" panose="02040503050406030204" pitchFamily="18" charset="0"/>
                <a:cs typeface="Times New Roman" panose="02020603050405020304" pitchFamily="18" charset="0"/>
              </a:rPr>
              <a:t>age</a:t>
            </a:r>
            <a:r>
              <a:rPr lang="en-US" sz="17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1700" dirty="0">
                <a:latin typeface="Consolas" panose="020B0609020204030204" pitchFamily="49" charset="0"/>
                <a:ea typeface="Cambria" panose="02040503050406030204" pitchFamily="18" charset="0"/>
                <a:cs typeface="Times New Roman" panose="02020603050405020304" pitchFamily="18" charset="0"/>
              </a:rPr>
              <a:t>)</a:t>
            </a:r>
            <a:r>
              <a:rPr lang="en-US" sz="1700"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7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7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700" dirty="0">
                <a:latin typeface="Consolas" panose="020B0609020204030204" pitchFamily="49" charset="0"/>
                <a:ea typeface="Cambria" panose="02040503050406030204" pitchFamily="18" charset="0"/>
                <a:cs typeface="Times New Roman" panose="02020603050405020304" pitchFamily="18" charset="0"/>
              </a:rPr>
              <a:t>## [1] 0.1956372</a:t>
            </a: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2588" y="4572000"/>
            <a:ext cx="487362" cy="487363"/>
          </a:xfrm>
          <a:prstGeom prst="rect">
            <a:avLst/>
          </a:prstGeom>
        </p:spPr>
      </p:pic>
    </p:spTree>
    <p:extLst>
      <p:ext uri="{BB962C8B-B14F-4D97-AF65-F5344CB8AC3E}">
        <p14:creationId xmlns:p14="http://schemas.microsoft.com/office/powerpoint/2010/main" val="2796482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7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538702" y="973847"/>
            <a:ext cx="8605298" cy="3701519"/>
          </a:xfrm>
        </p:spPr>
        <p:txBody>
          <a:bodyPr>
            <a:noAutofit/>
          </a:bodyPr>
          <a:lstStyle/>
          <a:p>
            <a:pPr marL="0" marR="0" indent="0" latinLnBrk="1">
              <a:spcBef>
                <a:spcPts val="0"/>
              </a:spcBef>
              <a:spcAft>
                <a:spcPts val="1000"/>
              </a:spcAft>
              <a:buNone/>
            </a:pPr>
            <a:endPar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indent="0" latinLnBrk="1">
              <a:spcBef>
                <a:spcPts val="0"/>
              </a:spcBef>
              <a:spcAft>
                <a:spcPts val="1000"/>
              </a:spcAft>
              <a:buNone/>
            </a:pPr>
            <a:r>
              <a:rPr lang="en-US" sz="1400" b="0" dirty="0">
                <a:solidFill>
                  <a:srgbClr val="C5060B"/>
                </a:solidFill>
                <a:latin typeface="Consolas" panose="020B0609020204030204" pitchFamily="49" charset="0"/>
              </a:rPr>
              <a:t>Error in </a:t>
            </a:r>
            <a:r>
              <a:rPr lang="en-US" sz="1400" b="0" dirty="0" err="1">
                <a:solidFill>
                  <a:srgbClr val="C5060B"/>
                </a:solidFill>
                <a:latin typeface="Consolas" panose="020B0609020204030204" pitchFamily="49" charset="0"/>
              </a:rPr>
              <a:t>cor</a:t>
            </a:r>
            <a:r>
              <a:rPr lang="en-US" sz="1400" b="0" dirty="0">
                <a:solidFill>
                  <a:srgbClr val="C5060B"/>
                </a:solidFill>
                <a:latin typeface="Consolas" panose="020B0609020204030204" pitchFamily="49" charset="0"/>
              </a:rPr>
              <a:t>(</a:t>
            </a:r>
            <a:r>
              <a:rPr lang="en-US" sz="1400" b="0" dirty="0" err="1">
                <a:solidFill>
                  <a:srgbClr val="C5060B"/>
                </a:solidFill>
                <a:latin typeface="Consolas" panose="020B0609020204030204" pitchFamily="49" charset="0"/>
              </a:rPr>
              <a:t>Wage$education</a:t>
            </a:r>
            <a:r>
              <a:rPr lang="en-US" sz="1400" b="0" dirty="0">
                <a:solidFill>
                  <a:srgbClr val="C5060B"/>
                </a:solidFill>
                <a:latin typeface="Consolas" panose="020B0609020204030204" pitchFamily="49" charset="0"/>
              </a:rPr>
              <a:t>, </a:t>
            </a:r>
            <a:r>
              <a:rPr lang="en-US" sz="1400" b="0" dirty="0" err="1">
                <a:solidFill>
                  <a:srgbClr val="C5060B"/>
                </a:solidFill>
                <a:latin typeface="Consolas" panose="020B0609020204030204" pitchFamily="49" charset="0"/>
              </a:rPr>
              <a:t>Wage$wage</a:t>
            </a:r>
            <a:r>
              <a:rPr lang="en-US" sz="1400" b="0" dirty="0">
                <a:solidFill>
                  <a:srgbClr val="C5060B"/>
                </a:solidFill>
                <a:latin typeface="Consolas" panose="020B0609020204030204" pitchFamily="49" charset="0"/>
              </a:rPr>
              <a:t>) : 'x' must be numeric</a:t>
            </a:r>
            <a:br>
              <a:rPr lang="en-US" sz="1400" b="0" dirty="0">
                <a:solidFill>
                  <a:srgbClr val="C5060B"/>
                </a:solidFill>
                <a:latin typeface="Consolas" panose="020B0609020204030204" pitchFamily="49" charset="0"/>
              </a:rPr>
            </a:br>
            <a:endParaRPr lang="en-US" sz="1400" b="0" dirty="0">
              <a:solidFill>
                <a:srgbClr val="C5060B"/>
              </a:solidFill>
              <a:latin typeface="Consolas" panose="020B0609020204030204" pitchFamily="49" charset="0"/>
            </a:endParaRPr>
          </a:p>
          <a:p>
            <a:pPr marL="0" indent="0" latinLnBrk="1">
              <a:spcBef>
                <a:spcPts val="0"/>
              </a:spcBef>
              <a:spcAft>
                <a:spcPts val="1000"/>
              </a:spcAft>
              <a:buNone/>
            </a:pP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Show the levels of the education</a:t>
            </a:r>
            <a:br>
              <a:rPr lang="en-US" sz="1400" b="0" dirty="0">
                <a:solidFill>
                  <a:srgbClr val="C5060B"/>
                </a:solidFill>
                <a:latin typeface="Consolas" panose="020B0609020204030204" pitchFamily="49" charset="0"/>
                <a:ea typeface="Cambria" panose="02040503050406030204" pitchFamily="18" charset="0"/>
              </a:rPr>
            </a:b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levels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dirty="0">
                <a:latin typeface="Consolas" panose="020B0609020204030204" pitchFamily="49" charset="0"/>
                <a:ea typeface="Cambria" panose="02040503050406030204" pitchFamily="18" charset="0"/>
                <a:cs typeface="Times New Roman" panose="02020603050405020304" pitchFamily="18" charset="0"/>
              </a:rPr>
              <a:t>## [1] "1. &lt; HS Grad"       "2. HS Grad"         "3. Some College"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[4] "4. College Grad"    "5. Advanced Degree"</a:t>
            </a:r>
          </a:p>
          <a:p>
            <a:pPr marL="0" marR="0" indent="0" latinLnBrk="1">
              <a:spcBef>
                <a:spcPts val="0"/>
              </a:spcBef>
              <a:spcAft>
                <a:spcPts val="1000"/>
              </a:spcAft>
              <a:buNone/>
            </a:pP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min</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b="0" dirty="0">
                <a:solidFill>
                  <a:srgbClr val="C5060B"/>
                </a:solidFill>
                <a:latin typeface="Consolas" panose="020B0609020204030204" pitchFamily="49" charset="0"/>
              </a:rPr>
              <a:t>Error in </a:t>
            </a:r>
            <a:r>
              <a:rPr lang="en-US" sz="1400" b="0" dirty="0" err="1">
                <a:solidFill>
                  <a:srgbClr val="C5060B"/>
                </a:solidFill>
                <a:latin typeface="Consolas" panose="020B0609020204030204" pitchFamily="49" charset="0"/>
              </a:rPr>
              <a:t>Summary.factor</a:t>
            </a:r>
            <a:r>
              <a:rPr lang="en-US" sz="1400" b="0" dirty="0">
                <a:solidFill>
                  <a:srgbClr val="C5060B"/>
                </a:solidFill>
                <a:latin typeface="Consolas" panose="020B0609020204030204" pitchFamily="49" charset="0"/>
              </a:rPr>
              <a:t>(c(1L, 4L, 3L,: ‘min’ not meaningful for factors</a:t>
            </a:r>
            <a:endPar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Convert education to an ordered factor</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education_ordered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ordered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levels</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"1. &lt; HS Grad"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"2. HS Grad"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"3. Some College"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"4. College Grad"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"5. Advanced Degree"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ambria" panose="02040503050406030204" pitchFamily="18" charset="0"/>
                <a:ea typeface="Cambria" panose="02040503050406030204" pitchFamily="18" charset="0"/>
                <a:cs typeface="Times New Roman" panose="02020603050405020304" pitchFamily="18" charset="0"/>
              </a:rPr>
            </a:br>
            <a:endParaRPr lang="en-US" sz="14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013" y="4818063"/>
            <a:ext cx="487362" cy="487362"/>
          </a:xfrm>
          <a:prstGeom prst="rect">
            <a:avLst/>
          </a:prstGeom>
        </p:spPr>
      </p:pic>
    </p:spTree>
    <p:extLst>
      <p:ext uri="{BB962C8B-B14F-4D97-AF65-F5344CB8AC3E}">
        <p14:creationId xmlns:p14="http://schemas.microsoft.com/office/powerpoint/2010/main" val="268044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9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482470" y="993537"/>
            <a:ext cx="7498392" cy="3701519"/>
          </a:xfrm>
        </p:spPr>
        <p:txBody>
          <a:bodyPr>
            <a:noAutofit/>
          </a:bodyPr>
          <a:lstStyle/>
          <a:p>
            <a:pPr marL="0" marR="0" indent="0" latinLnBrk="1">
              <a:spcBef>
                <a:spcPts val="0"/>
              </a:spcBef>
              <a:spcAft>
                <a:spcPts val="1000"/>
              </a:spcAft>
              <a:buNone/>
            </a:pPr>
            <a:endPar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endParaRPr>
          </a:p>
          <a:p>
            <a:pPr marL="0" marR="0" indent="0" latinLnBrk="1">
              <a:spcBef>
                <a:spcPts val="0"/>
              </a:spcBef>
              <a:spcAft>
                <a:spcPts val="1000"/>
              </a:spcAft>
              <a:buNone/>
            </a:pP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min</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education_ordered</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dirty="0">
                <a:latin typeface="Consolas" panose="020B0609020204030204" pitchFamily="49" charset="0"/>
                <a:ea typeface="Cambria" panose="02040503050406030204" pitchFamily="18" charset="0"/>
                <a:cs typeface="Times New Roman" panose="02020603050405020304" pitchFamily="18" charset="0"/>
              </a:rPr>
              <a:t>## [1] 1. &lt; HS Grad</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5 Levels: 1. &lt; HS Grad &lt; 2. HS Grad &lt; ... &lt; 5. Advanced Degree</a:t>
            </a:r>
          </a:p>
          <a:p>
            <a:pPr marL="0" marR="0" indent="0" latinLnBrk="1">
              <a:spcBef>
                <a:spcPts val="0"/>
              </a:spcBef>
              <a:spcAft>
                <a:spcPts val="1000"/>
              </a:spcAft>
              <a:buNone/>
            </a:pP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as.numeric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education_ordered</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'spearman'</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dirty="0">
                <a:latin typeface="Consolas" panose="020B0609020204030204" pitchFamily="49" charset="0"/>
                <a:ea typeface="Cambria" panose="02040503050406030204" pitchFamily="18" charset="0"/>
                <a:cs typeface="Times New Roman" panose="02020603050405020304" pitchFamily="18" charset="0"/>
              </a:rPr>
              <a:t>## [1] 0.5031817</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9100" y="4411663"/>
            <a:ext cx="487363" cy="487362"/>
          </a:xfrm>
          <a:prstGeom prst="rect">
            <a:avLst/>
          </a:prstGeom>
        </p:spPr>
      </p:pic>
    </p:spTree>
    <p:extLst>
      <p:ext uri="{BB962C8B-B14F-4D97-AF65-F5344CB8AC3E}">
        <p14:creationId xmlns:p14="http://schemas.microsoft.com/office/powerpoint/2010/main" val="991189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548640" y="1164679"/>
            <a:ext cx="8473440" cy="3102521"/>
          </a:xfrm>
        </p:spPr>
        <p:txBody>
          <a:bodyPr>
            <a:normAutofit fontScale="92500"/>
          </a:bodyPr>
          <a:lstStyle/>
          <a:p>
            <a:pPr marL="0" marR="0" indent="0" latinLnBrk="1">
              <a:spcBef>
                <a:spcPts val="0"/>
              </a:spcBef>
              <a:spcAft>
                <a:spcPts val="1000"/>
              </a:spcAft>
              <a:buNone/>
            </a:pPr>
            <a:r>
              <a:rPr lang="en-US" sz="15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 simple example to show the difference between Pearson and Spearman Correlation</a:t>
            </a:r>
            <a:br>
              <a:rPr lang="en-US" sz="1500" dirty="0">
                <a:latin typeface="Consolas" panose="020B0609020204030204" pitchFamily="49" charset="0"/>
                <a:ea typeface="Cambria" panose="02040503050406030204" pitchFamily="18" charset="0"/>
                <a:cs typeface="Times New Roman" panose="02020603050405020304" pitchFamily="18" charset="0"/>
              </a:rPr>
            </a:b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A=</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B=</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17</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C=</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11</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14</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15</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1000</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'Spearman Correlation between A &amp; B is '</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err="1">
                <a:latin typeface="Consolas" panose="020B0609020204030204" pitchFamily="49" charset="0"/>
                <a:ea typeface="Cambria" panose="02040503050406030204" pitchFamily="18" charset="0"/>
                <a:cs typeface="Times New Roman" panose="02020603050405020304" pitchFamily="18" charset="0"/>
              </a:rPr>
              <a:t>A,B,</a:t>
            </a:r>
            <a:r>
              <a:rPr lang="en-US" sz="15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'spearman'</a:t>
            </a:r>
            <a:r>
              <a:rPr lang="en-US" sz="15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500" dirty="0">
                <a:latin typeface="Consolas" panose="020B0609020204030204" pitchFamily="49" charset="0"/>
                <a:ea typeface="Cambria" panose="02040503050406030204" pitchFamily="18" charset="0"/>
                <a:cs typeface="Times New Roman" panose="02020603050405020304" pitchFamily="18" charset="0"/>
              </a:rPr>
              <a:t>## [1] "Spearman Correlation between A &amp; B is  0.9"</a:t>
            </a:r>
          </a:p>
          <a:p>
            <a:pPr marL="0" marR="0" indent="0" latinLnBrk="1">
              <a:spcBef>
                <a:spcPts val="0"/>
              </a:spcBef>
              <a:spcAft>
                <a:spcPts val="1000"/>
              </a:spcAft>
              <a:buNone/>
            </a:pPr>
            <a:r>
              <a:rPr lang="en-US" sz="15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#The Spearman Correlation doesn't change as long as the rank orders are the same</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'Spearman Correlation between A &amp; C is '</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err="1">
                <a:latin typeface="Consolas" panose="020B0609020204030204" pitchFamily="49" charset="0"/>
                <a:ea typeface="Cambria" panose="02040503050406030204" pitchFamily="18" charset="0"/>
                <a:cs typeface="Times New Roman" panose="02020603050405020304" pitchFamily="18" charset="0"/>
              </a:rPr>
              <a:t>A,B,</a:t>
            </a:r>
            <a:r>
              <a:rPr lang="en-US" sz="15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5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'spearman'</a:t>
            </a:r>
            <a:r>
              <a:rPr lang="en-US" sz="15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500" dirty="0">
                <a:latin typeface="Consolas" panose="020B0609020204030204" pitchFamily="49" charset="0"/>
                <a:ea typeface="Cambria" panose="02040503050406030204" pitchFamily="18" charset="0"/>
                <a:cs typeface="Times New Roman" panose="02020603050405020304" pitchFamily="18" charset="0"/>
              </a:rPr>
              <a:t>## [1] "Spearman Correlation between A &amp; C is  0.9"</a:t>
            </a: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025" y="4670425"/>
            <a:ext cx="487363" cy="487363"/>
          </a:xfrm>
          <a:prstGeom prst="rect">
            <a:avLst/>
          </a:prstGeom>
        </p:spPr>
      </p:pic>
    </p:spTree>
    <p:extLst>
      <p:ext uri="{BB962C8B-B14F-4D97-AF65-F5344CB8AC3E}">
        <p14:creationId xmlns:p14="http://schemas.microsoft.com/office/powerpoint/2010/main" val="96965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708660" y="1644739"/>
            <a:ext cx="8267700" cy="3102521"/>
          </a:xfrm>
        </p:spPr>
        <p:txBody>
          <a:bodyPr>
            <a:normAutofit/>
          </a:bodyPr>
          <a:lstStyle/>
          <a:p>
            <a:pPr marL="0" marR="0" indent="0" latinLnBrk="1">
              <a:spcBef>
                <a:spcPts val="0"/>
              </a:spcBef>
              <a:spcAft>
                <a:spcPts val="1000"/>
              </a:spcAft>
              <a:buNone/>
            </a:pP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but Pearson Correlation does!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'Pearson Correlation between A &amp; B is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A,B,</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pearson</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dirty="0">
                <a:latin typeface="Consolas" panose="020B0609020204030204" pitchFamily="49" charset="0"/>
                <a:ea typeface="Cambria" panose="02040503050406030204" pitchFamily="18" charset="0"/>
                <a:cs typeface="Times New Roman" panose="02020603050405020304" pitchFamily="18" charset="0"/>
              </a:rPr>
              <a:t>## [1] "Pearson Correlation between A &amp; B is  0.932996209912368"</a:t>
            </a:r>
          </a:p>
          <a:p>
            <a:pPr marL="0" marR="0" indent="0" latinLnBrk="1">
              <a:spcBef>
                <a:spcPts val="0"/>
              </a:spcBef>
              <a:spcAft>
                <a:spcPts val="1000"/>
              </a:spcAft>
              <a:buNone/>
            </a:pP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print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paste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'Pearson Correlation between A &amp; C is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A,C,</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method</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pearson</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r>
              <a:rPr lang="en-US" sz="1400" dirty="0">
                <a:latin typeface="Consolas" panose="020B0609020204030204" pitchFamily="49" charset="0"/>
                <a:ea typeface="Cambria" panose="02040503050406030204" pitchFamily="18" charset="0"/>
                <a:cs typeface="Times New Roman" panose="02020603050405020304" pitchFamily="18" charset="0"/>
              </a:rPr>
              <a:t>## [1] "Pearson Correlation between A &amp; C is  0.709963275688815</a:t>
            </a:r>
            <a:r>
              <a:rPr lang="en-US" sz="1500" dirty="0">
                <a:latin typeface="Consolas" panose="020B0609020204030204" pitchFamily="49" charset="0"/>
                <a:ea typeface="Cambria" panose="02040503050406030204" pitchFamily="18" charset="0"/>
                <a:cs typeface="Times New Roman" panose="02020603050405020304" pitchFamily="18" charset="0"/>
              </a:rPr>
              <a:t>"</a:t>
            </a:r>
          </a:p>
          <a:p>
            <a:pPr marL="0" marR="0" indent="0" latinLnBrk="1">
              <a:spcBef>
                <a:spcPts val="0"/>
              </a:spcBef>
              <a:spcAft>
                <a:spcPts val="1000"/>
              </a:spcAft>
              <a:buNone/>
            </a:pPr>
            <a:endParaRPr lang="en-US" sz="23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0225" y="4683125"/>
            <a:ext cx="487363" cy="487363"/>
          </a:xfrm>
          <a:prstGeom prst="rect">
            <a:avLst/>
          </a:prstGeom>
        </p:spPr>
      </p:pic>
    </p:spTree>
    <p:extLst>
      <p:ext uri="{BB962C8B-B14F-4D97-AF65-F5344CB8AC3E}">
        <p14:creationId xmlns:p14="http://schemas.microsoft.com/office/powerpoint/2010/main" val="2503125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1863582" y="56948"/>
            <a:ext cx="5865298" cy="688631"/>
          </a:xfrm>
        </p:spPr>
        <p:txBody>
          <a:bodyPr>
            <a:normAutofit/>
          </a:bodyPr>
          <a:lstStyle/>
          <a:p>
            <a:pPr algn="ctr"/>
            <a:r>
              <a:rPr lang="en-US" altLang="en-US" dirty="0">
                <a:latin typeface="Garamond" panose="02020404030301010803" pitchFamily="18" charset="0"/>
              </a:rPr>
              <a:t>Remember This!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363" y="852259"/>
            <a:ext cx="4961737" cy="3721302"/>
          </a:xfrm>
          <a:prstGeom prst="rect">
            <a:avLst/>
          </a:prstGeom>
          <a:ln>
            <a:noFill/>
          </a:ln>
          <a:effectLst>
            <a:softEdge rad="112500"/>
          </a:effectLst>
        </p:spPr>
      </p:pic>
    </p:spTree>
    <p:extLst>
      <p:ext uri="{BB962C8B-B14F-4D97-AF65-F5344CB8AC3E}">
        <p14:creationId xmlns:p14="http://schemas.microsoft.com/office/powerpoint/2010/main" val="270924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Measures of Dependence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217071" cy="3263504"/>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Correlation is a statistical technique used to determine the degree to which two variables are related</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Correlations are useful because they can indicate a predictive relationship that can be exploited in practice.</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Two types of correlation statistics are discussed in this course:</a:t>
            </a:r>
          </a:p>
          <a:p>
            <a:pPr lvl="1">
              <a:buFont typeface="Wingdings" panose="05000000000000000000" pitchFamily="2" charset="2"/>
              <a:buChar char="§"/>
            </a:pPr>
            <a:r>
              <a:rPr lang="en-US" altLang="en-US" sz="2000" dirty="0">
                <a:solidFill>
                  <a:schemeClr val="tx2">
                    <a:lumMod val="75000"/>
                  </a:schemeClr>
                </a:solidFill>
                <a:latin typeface="Garamond" panose="02020404030301010803" pitchFamily="18" charset="0"/>
              </a:rPr>
              <a:t>Pearson Correlation </a:t>
            </a:r>
            <a:r>
              <a:rPr lang="en-US" altLang="en-US" sz="2000" b="0" dirty="0">
                <a:solidFill>
                  <a:schemeClr val="tx2">
                    <a:lumMod val="75000"/>
                  </a:schemeClr>
                </a:solidFill>
                <a:latin typeface="Garamond" panose="02020404030301010803" pitchFamily="18" charset="0"/>
              </a:rPr>
              <a:t>Coefficient </a:t>
            </a:r>
          </a:p>
          <a:p>
            <a:pPr lvl="1">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Spearman Rank Correlation Coefficient</a:t>
            </a:r>
            <a:endParaRPr lang="en-US" sz="2000" b="0" dirty="0">
              <a:solidFill>
                <a:schemeClr val="tx2">
                  <a:lumMod val="75000"/>
                </a:schemeClr>
              </a:solidFill>
              <a:latin typeface="Garamond" panose="02020404030301010803" pitchFamily="18" charset="0"/>
            </a:endParaRPr>
          </a:p>
        </p:txBody>
      </p:sp>
      <p:pic>
        <p:nvPicPr>
          <p:cNvPr id="2" name="3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2138" y="4471988"/>
            <a:ext cx="487362" cy="487362"/>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Pearson Correlation Coefficient </a:t>
            </a:r>
          </a:p>
        </p:txBody>
      </p:sp>
      <p:sp>
        <p:nvSpPr>
          <p:cNvPr id="5" name="Content Placeholder 4"/>
          <p:cNvSpPr>
            <a:spLocks noGrp="1"/>
          </p:cNvSpPr>
          <p:nvPr>
            <p:ph sz="half" idx="1"/>
          </p:nvPr>
        </p:nvSpPr>
        <p:spPr>
          <a:xfrm>
            <a:off x="1829233" y="974856"/>
            <a:ext cx="7162210" cy="3601966"/>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Pearson correlation coefficient is a scale free measure of the linear correlation between two variables X and Y.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It has a value between +1 and −1, where 1 is total positive linear correlation, 0 is no linear correlation, and −1 is total negative linear correlation.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correlation coefficient is symmetrical with respect to X and Y.</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correlation coefficient is independent of the choice of origin and scale of measurement of the variables</a:t>
            </a:r>
          </a:p>
          <a:p>
            <a:pPr>
              <a:buFont typeface="Wingdings" panose="05000000000000000000" pitchFamily="2" charset="2"/>
              <a:buChar char="§"/>
            </a:pPr>
            <a:endParaRPr lang="en-US" altLang="en-US" sz="16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600" b="0"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1600" b="0" dirty="0">
              <a:solidFill>
                <a:schemeClr val="tx2">
                  <a:lumMod val="75000"/>
                </a:schemeClr>
              </a:solidFill>
              <a:latin typeface="Garamond" panose="02020404030301010803" pitchFamily="18" charset="0"/>
            </a:endParaRPr>
          </a:p>
          <a:p>
            <a:pPr marL="0" indent="0">
              <a:buNone/>
            </a:pPr>
            <a:endParaRPr lang="en-US" altLang="en-US" sz="1600" b="0" dirty="0">
              <a:solidFill>
                <a:schemeClr val="tx2">
                  <a:lumMod val="75000"/>
                </a:schemeClr>
              </a:solidFill>
              <a:latin typeface="Garamond" panose="02020404030301010803" pitchFamily="18" charset="0"/>
            </a:endParaRPr>
          </a:p>
        </p:txBody>
      </p:sp>
      <p:pic>
        <p:nvPicPr>
          <p:cNvPr id="2" name="3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4500" y="4595813"/>
            <a:ext cx="487363" cy="487362"/>
          </a:xfrm>
          <a:prstGeom prst="rect">
            <a:avLst/>
          </a:prstGeom>
        </p:spPr>
      </p:pic>
    </p:spTree>
    <p:extLst>
      <p:ext uri="{BB962C8B-B14F-4D97-AF65-F5344CB8AC3E}">
        <p14:creationId xmlns:p14="http://schemas.microsoft.com/office/powerpoint/2010/main" val="658346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Pearson Correlation Coefficient </a:t>
            </a:r>
          </a:p>
        </p:txBody>
      </p:sp>
      <p:pic>
        <p:nvPicPr>
          <p:cNvPr id="6" name="Picture 4"/>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2161859" y="725474"/>
            <a:ext cx="5189410" cy="402178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3_4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460875"/>
            <a:ext cx="487363" cy="487363"/>
          </a:xfrm>
          <a:prstGeom prst="rect">
            <a:avLst/>
          </a:prstGeom>
        </p:spPr>
      </p:pic>
    </p:spTree>
    <p:extLst>
      <p:ext uri="{BB962C8B-B14F-4D97-AF65-F5344CB8AC3E}">
        <p14:creationId xmlns:p14="http://schemas.microsoft.com/office/powerpoint/2010/main" val="12048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3869"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Pearson Correlation Coefficient </a:t>
            </a:r>
          </a:p>
        </p:txBody>
      </p:sp>
      <p:sp>
        <p:nvSpPr>
          <p:cNvPr id="5" name="Content Placeholder 4"/>
          <p:cNvSpPr>
            <a:spLocks noGrp="1"/>
          </p:cNvSpPr>
          <p:nvPr>
            <p:ph sz="half" idx="1"/>
          </p:nvPr>
        </p:nvSpPr>
        <p:spPr>
          <a:xfrm>
            <a:off x="2035200" y="764294"/>
            <a:ext cx="6738506" cy="2933123"/>
          </a:xfrm>
        </p:spPr>
        <p:txBody>
          <a:bodyPr>
            <a:normAutofit/>
          </a:bodyPr>
          <a:lstStyle/>
          <a:p>
            <a:pPr marL="0" indent="0">
              <a:buNone/>
            </a:pPr>
            <a:r>
              <a:rPr lang="en-US" altLang="en-US" sz="2000" b="0" dirty="0">
                <a:solidFill>
                  <a:schemeClr val="tx2">
                    <a:lumMod val="75000"/>
                  </a:schemeClr>
                </a:solidFill>
                <a:latin typeface="Garamond" panose="02020404030301010803" pitchFamily="18" charset="0"/>
              </a:rPr>
              <a:t>If we have one dataset {x1,...,</a:t>
            </a:r>
            <a:r>
              <a:rPr lang="en-US" altLang="en-US" sz="2000" b="0" dirty="0" err="1">
                <a:solidFill>
                  <a:schemeClr val="tx2">
                    <a:lumMod val="75000"/>
                  </a:schemeClr>
                </a:solidFill>
                <a:latin typeface="Garamond" panose="02020404030301010803" pitchFamily="18" charset="0"/>
              </a:rPr>
              <a:t>xn</a:t>
            </a:r>
            <a:r>
              <a:rPr lang="en-US" altLang="en-US" sz="2000" b="0" dirty="0">
                <a:solidFill>
                  <a:schemeClr val="tx2">
                    <a:lumMod val="75000"/>
                  </a:schemeClr>
                </a:solidFill>
                <a:latin typeface="Garamond" panose="02020404030301010803" pitchFamily="18" charset="0"/>
              </a:rPr>
              <a:t>} containing </a:t>
            </a:r>
            <a:r>
              <a:rPr lang="en-US" altLang="en-US" sz="2000" b="0" i="1" dirty="0">
                <a:solidFill>
                  <a:schemeClr val="tx2">
                    <a:lumMod val="75000"/>
                  </a:schemeClr>
                </a:solidFill>
                <a:latin typeface="Garamond" panose="02020404030301010803" pitchFamily="18" charset="0"/>
              </a:rPr>
              <a:t>n</a:t>
            </a:r>
            <a:r>
              <a:rPr lang="en-US" altLang="en-US" sz="2000" b="0" dirty="0">
                <a:solidFill>
                  <a:schemeClr val="tx2">
                    <a:lumMod val="75000"/>
                  </a:schemeClr>
                </a:solidFill>
                <a:latin typeface="Garamond" panose="02020404030301010803" pitchFamily="18" charset="0"/>
              </a:rPr>
              <a:t> values and another dataset {y1,...,</a:t>
            </a:r>
            <a:r>
              <a:rPr lang="en-US" altLang="en-US" sz="2000" b="0" dirty="0" err="1">
                <a:solidFill>
                  <a:schemeClr val="tx2">
                    <a:lumMod val="75000"/>
                  </a:schemeClr>
                </a:solidFill>
                <a:latin typeface="Garamond" panose="02020404030301010803" pitchFamily="18" charset="0"/>
              </a:rPr>
              <a:t>yn</a:t>
            </a:r>
            <a:r>
              <a:rPr lang="en-US" altLang="en-US" sz="2000" b="0" dirty="0">
                <a:solidFill>
                  <a:schemeClr val="tx2">
                    <a:lumMod val="75000"/>
                  </a:schemeClr>
                </a:solidFill>
                <a:latin typeface="Garamond" panose="02020404030301010803" pitchFamily="18" charset="0"/>
              </a:rPr>
              <a:t>} containing </a:t>
            </a:r>
            <a:r>
              <a:rPr lang="en-US" altLang="en-US" sz="2000" b="0" i="1" dirty="0">
                <a:solidFill>
                  <a:schemeClr val="tx2">
                    <a:lumMod val="75000"/>
                  </a:schemeClr>
                </a:solidFill>
                <a:latin typeface="Garamond" panose="02020404030301010803" pitchFamily="18" charset="0"/>
              </a:rPr>
              <a:t>n</a:t>
            </a:r>
            <a:r>
              <a:rPr lang="en-US" altLang="en-US" sz="2000" b="0" dirty="0">
                <a:solidFill>
                  <a:schemeClr val="tx2">
                    <a:lumMod val="75000"/>
                  </a:schemeClr>
                </a:solidFill>
                <a:latin typeface="Garamond" panose="02020404030301010803" pitchFamily="18" charset="0"/>
              </a:rPr>
              <a:t> values then the Pearson correlation coefficient can be computed as   </a:t>
            </a:r>
          </a:p>
        </p:txBody>
      </p:sp>
      <p:pic>
        <p:nvPicPr>
          <p:cNvPr id="2" name="Picture 1"/>
          <p:cNvPicPr>
            <a:picLocks noChangeAspect="1"/>
          </p:cNvPicPr>
          <p:nvPr/>
        </p:nvPicPr>
        <p:blipFill>
          <a:blip r:embed="rId5"/>
          <a:stretch>
            <a:fillRect/>
          </a:stretch>
        </p:blipFill>
        <p:spPr>
          <a:xfrm>
            <a:off x="1982300" y="1751372"/>
            <a:ext cx="6353098" cy="2983194"/>
          </a:xfrm>
          <a:prstGeom prst="rect">
            <a:avLst/>
          </a:prstGeom>
        </p:spPr>
      </p:pic>
      <p:pic>
        <p:nvPicPr>
          <p:cNvPr id="3" name="3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2925" y="4460875"/>
            <a:ext cx="487363" cy="487363"/>
          </a:xfrm>
          <a:prstGeom prst="rect">
            <a:avLst/>
          </a:prstGeom>
        </p:spPr>
      </p:pic>
    </p:spTree>
    <p:extLst>
      <p:ext uri="{BB962C8B-B14F-4D97-AF65-F5344CB8AC3E}">
        <p14:creationId xmlns:p14="http://schemas.microsoft.com/office/powerpoint/2010/main" val="3598994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7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Spearman Rank Correlation Coefficient</a:t>
            </a:r>
          </a:p>
        </p:txBody>
      </p:sp>
      <p:sp>
        <p:nvSpPr>
          <p:cNvPr id="5" name="Content Placeholder 4"/>
          <p:cNvSpPr>
            <a:spLocks noGrp="1"/>
          </p:cNvSpPr>
          <p:nvPr>
            <p:ph sz="half" idx="1"/>
          </p:nvPr>
        </p:nvSpPr>
        <p:spPr>
          <a:xfrm>
            <a:off x="1821244" y="977654"/>
            <a:ext cx="7170200" cy="3263504"/>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 Spearman correlation between two variables is equal to the Pearson correlation between the </a:t>
            </a:r>
            <a:r>
              <a:rPr lang="en-US" altLang="en-US" sz="2000" b="0" dirty="0">
                <a:solidFill>
                  <a:srgbClr val="FF0000"/>
                </a:solidFill>
                <a:latin typeface="Garamond" panose="02020404030301010803" pitchFamily="18" charset="0"/>
              </a:rPr>
              <a:t>rank </a:t>
            </a:r>
            <a:r>
              <a:rPr lang="en-US" altLang="en-US" sz="2000" b="0" dirty="0">
                <a:solidFill>
                  <a:schemeClr val="tx2">
                    <a:lumMod val="75000"/>
                  </a:schemeClr>
                </a:solidFill>
                <a:latin typeface="Garamond" panose="02020404030301010803" pitchFamily="18" charset="0"/>
              </a:rPr>
              <a:t>values of those two variables; while Pearson's correlation assesses linear relationships, Spearman's correlation assesses </a:t>
            </a:r>
            <a:r>
              <a:rPr lang="en-US" altLang="en-US" sz="2000" b="0" dirty="0">
                <a:solidFill>
                  <a:srgbClr val="FF0000"/>
                </a:solidFill>
                <a:latin typeface="Garamond" panose="02020404030301010803" pitchFamily="18" charset="0"/>
              </a:rPr>
              <a:t>monotonic</a:t>
            </a:r>
            <a:r>
              <a:rPr lang="en-US" altLang="en-US" sz="2000" b="0" dirty="0">
                <a:solidFill>
                  <a:schemeClr val="tx2">
                    <a:lumMod val="75000"/>
                  </a:schemeClr>
                </a:solidFill>
                <a:latin typeface="Garamond" panose="02020404030301010803" pitchFamily="18" charset="0"/>
              </a:rPr>
              <a:t> relationships (whether linear or not).</a:t>
            </a: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2000" b="0" dirty="0">
                <a:solidFill>
                  <a:schemeClr val="tx2">
                    <a:lumMod val="75000"/>
                  </a:schemeClr>
                </a:solidFill>
                <a:latin typeface="Garamond" panose="02020404030301010803" pitchFamily="18" charset="0"/>
              </a:rPr>
              <a:t>Spearman Rank can be applied to both ordinal (they are already ranked) and numerical (i.e. interval) variables. With numerical variables, we need to first sort them and use their ranking instead.</a:t>
            </a:r>
          </a:p>
          <a:p>
            <a:pPr>
              <a:buFont typeface="Wingdings" panose="05000000000000000000" pitchFamily="2" charset="2"/>
              <a:buChar char="§"/>
            </a:pPr>
            <a:endParaRPr 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2000" b="0" dirty="0">
                <a:solidFill>
                  <a:schemeClr val="tx2">
                    <a:lumMod val="75000"/>
                  </a:schemeClr>
                </a:solidFill>
                <a:latin typeface="Garamond" panose="02020404030301010803" pitchFamily="18" charset="0"/>
              </a:rPr>
              <a:t>Like </a:t>
            </a:r>
            <a:r>
              <a:rPr lang="en-US" altLang="en-US" sz="2000" b="0" dirty="0">
                <a:solidFill>
                  <a:schemeClr val="tx2">
                    <a:lumMod val="75000"/>
                  </a:schemeClr>
                </a:solidFill>
                <a:latin typeface="Garamond" panose="02020404030301010803" pitchFamily="18" charset="0"/>
              </a:rPr>
              <a:t>Pearson correlation, the Spearman correlation is symmetric.</a:t>
            </a:r>
            <a:endParaRPr lang="en-US" sz="2000" b="0" dirty="0">
              <a:solidFill>
                <a:schemeClr val="tx2">
                  <a:lumMod val="75000"/>
                </a:schemeClr>
              </a:solidFill>
              <a:latin typeface="Garamond" panose="02020404030301010803" pitchFamily="18" charset="0"/>
            </a:endParaRPr>
          </a:p>
        </p:txBody>
      </p:sp>
      <p:pic>
        <p:nvPicPr>
          <p:cNvPr id="2" name="3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2138" y="4484688"/>
            <a:ext cx="487362" cy="487362"/>
          </a:xfrm>
          <a:prstGeom prst="rect">
            <a:avLst/>
          </a:prstGeom>
        </p:spPr>
      </p:pic>
    </p:spTree>
    <p:extLst>
      <p:ext uri="{BB962C8B-B14F-4D97-AF65-F5344CB8AC3E}">
        <p14:creationId xmlns:p14="http://schemas.microsoft.com/office/powerpoint/2010/main" val="3816379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5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76200"/>
            <a:ext cx="6897006" cy="884172"/>
          </a:xfrm>
        </p:spPr>
        <p:txBody>
          <a:bodyPr/>
          <a:lstStyle/>
          <a:p>
            <a:r>
              <a:rPr lang="en-US" dirty="0">
                <a:solidFill>
                  <a:schemeClr val="tx2">
                    <a:lumMod val="75000"/>
                  </a:schemeClr>
                </a:solidFill>
                <a:latin typeface="Garamond" panose="02020404030301010803" pitchFamily="18" charset="0"/>
              </a:rPr>
              <a:t>Correlation Does not Imply Causation </a:t>
            </a:r>
          </a:p>
        </p:txBody>
      </p:sp>
      <p:pic>
        <p:nvPicPr>
          <p:cNvPr id="41986" name="Picture 2" descr="Image result for correlation versus cau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257" y="807972"/>
            <a:ext cx="4918186" cy="374493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1"/>
          </p:nvPr>
        </p:nvSpPr>
        <p:spPr>
          <a:xfrm>
            <a:off x="902666" y="931934"/>
            <a:ext cx="2945434" cy="3263504"/>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There seems to be a high correlation between chocolate consumption and the number of Nobel prizes won by different countries? Can consuming chocolate make people smart? !</a:t>
            </a:r>
            <a:endParaRPr lang="en-US" sz="2000" b="0" dirty="0">
              <a:solidFill>
                <a:schemeClr val="tx2">
                  <a:lumMod val="75000"/>
                </a:schemeClr>
              </a:solidFill>
              <a:latin typeface="Garamond" panose="02020404030301010803" pitchFamily="18" charset="0"/>
            </a:endParaRPr>
          </a:p>
        </p:txBody>
      </p:sp>
      <p:cxnSp>
        <p:nvCxnSpPr>
          <p:cNvPr id="3" name="Straight Connector 2"/>
          <p:cNvCxnSpPr/>
          <p:nvPr/>
        </p:nvCxnSpPr>
        <p:spPr>
          <a:xfrm>
            <a:off x="4000500" y="617220"/>
            <a:ext cx="0" cy="4023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3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1350" y="4497388"/>
            <a:ext cx="487363" cy="487362"/>
          </a:xfrm>
          <a:prstGeom prst="rect">
            <a:avLst/>
          </a:prstGeom>
        </p:spPr>
      </p:pic>
    </p:spTree>
    <p:extLst>
      <p:ext uri="{BB962C8B-B14F-4D97-AF65-F5344CB8AC3E}">
        <p14:creationId xmlns:p14="http://schemas.microsoft.com/office/powerpoint/2010/main" val="634548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9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sp>
        <p:nvSpPr>
          <p:cNvPr id="54279" name="Rectangle 7"/>
          <p:cNvSpPr>
            <a:spLocks noGrp="1" noChangeArrowheads="1"/>
          </p:cNvSpPr>
          <p:nvPr>
            <p:ph type="body" idx="1"/>
          </p:nvPr>
        </p:nvSpPr>
        <p:spPr>
          <a:xfrm>
            <a:off x="1007291" y="1177917"/>
            <a:ext cx="7828547" cy="3086514"/>
          </a:xfrm>
        </p:spPr>
        <p:txBody>
          <a:bodyPr>
            <a:normAutofit fontScale="62500" lnSpcReduction="20000"/>
          </a:bodyPr>
          <a:lstStyle/>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We will use a dataset called Wage that is in the 'ISLR' package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2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install.packages</a:t>
            </a: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('ISLR') #install the package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Call the library</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2400" dirty="0">
                <a:latin typeface="Consolas" panose="020B0609020204030204" pitchFamily="49" charset="0"/>
                <a:ea typeface="Cambria" panose="02040503050406030204" pitchFamily="18" charset="0"/>
                <a:cs typeface="Times New Roman" panose="02020603050405020304" pitchFamily="18" charset="0"/>
              </a:rPr>
              <a:t>(ISLR)</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#Check the name of the columns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colnames</a:t>
            </a:r>
            <a:r>
              <a:rPr lang="en-US" sz="2400" dirty="0">
                <a:latin typeface="Consolas" panose="020B0609020204030204" pitchFamily="49" charset="0"/>
                <a:ea typeface="Cambria" panose="02040503050406030204" pitchFamily="18" charset="0"/>
                <a:cs typeface="Times New Roman" panose="02020603050405020304" pitchFamily="18" charset="0"/>
              </a:rPr>
              <a:t>(Wage)</a:t>
            </a:r>
          </a:p>
          <a:p>
            <a:pPr marL="0" marR="0" indent="0" latinLnBrk="1">
              <a:spcBef>
                <a:spcPts val="0"/>
              </a:spcBef>
              <a:spcAft>
                <a:spcPts val="1000"/>
              </a:spcAft>
              <a:buNone/>
            </a:pPr>
            <a:r>
              <a:rPr lang="en-US" sz="2400" dirty="0">
                <a:latin typeface="Consolas" panose="020B0609020204030204" pitchFamily="49" charset="0"/>
                <a:ea typeface="Cambria" panose="02040503050406030204" pitchFamily="18" charset="0"/>
                <a:cs typeface="Times New Roman" panose="02020603050405020304" pitchFamily="18" charset="0"/>
              </a:rPr>
              <a:t>##  [1] "year"       "age"        "</a:t>
            </a:r>
            <a:r>
              <a:rPr lang="en-US" sz="2400" dirty="0" err="1">
                <a:latin typeface="Consolas" panose="020B0609020204030204" pitchFamily="49" charset="0"/>
                <a:ea typeface="Cambria" panose="02040503050406030204" pitchFamily="18" charset="0"/>
                <a:cs typeface="Times New Roman" panose="02020603050405020304" pitchFamily="18" charset="0"/>
              </a:rPr>
              <a:t>maritl</a:t>
            </a:r>
            <a:r>
              <a:rPr lang="en-US" sz="2400" dirty="0">
                <a:latin typeface="Consolas" panose="020B0609020204030204" pitchFamily="49" charset="0"/>
                <a:ea typeface="Cambria" panose="02040503050406030204" pitchFamily="18" charset="0"/>
                <a:cs typeface="Times New Roman" panose="02020603050405020304" pitchFamily="18" charset="0"/>
              </a:rPr>
              <a:t>"     "race"       "education"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[6] "region"     "</a:t>
            </a:r>
            <a:r>
              <a:rPr lang="en-US" sz="2400" dirty="0" err="1">
                <a:latin typeface="Consolas" panose="020B0609020204030204" pitchFamily="49" charset="0"/>
                <a:ea typeface="Cambria" panose="02040503050406030204" pitchFamily="18" charset="0"/>
                <a:cs typeface="Times New Roman" panose="02020603050405020304" pitchFamily="18" charset="0"/>
              </a:rPr>
              <a:t>jobclass</a:t>
            </a:r>
            <a:r>
              <a:rPr lang="en-US" sz="2400" dirty="0">
                <a:latin typeface="Consolas" panose="020B0609020204030204" pitchFamily="49" charset="0"/>
                <a:ea typeface="Cambria" panose="02040503050406030204" pitchFamily="18" charset="0"/>
                <a:cs typeface="Times New Roman" panose="02020603050405020304" pitchFamily="18" charset="0"/>
              </a:rPr>
              <a:t>"   "health"     "</a:t>
            </a:r>
            <a:r>
              <a:rPr lang="en-US" sz="2400" dirty="0" err="1">
                <a:latin typeface="Consolas" panose="020B0609020204030204" pitchFamily="49" charset="0"/>
                <a:ea typeface="Cambria" panose="02040503050406030204" pitchFamily="18" charset="0"/>
                <a:cs typeface="Times New Roman" panose="02020603050405020304" pitchFamily="18" charset="0"/>
              </a:rPr>
              <a:t>health_ins</a:t>
            </a:r>
            <a:r>
              <a:rPr lang="en-US" sz="2400" dirty="0">
                <a:latin typeface="Consolas" panose="020B0609020204030204" pitchFamily="49" charset="0"/>
                <a:ea typeface="Cambria" panose="02040503050406030204" pitchFamily="18" charset="0"/>
                <a:cs typeface="Times New Roman" panose="02020603050405020304" pitchFamily="18" charset="0"/>
              </a:rPr>
              <a:t>" "</a:t>
            </a:r>
            <a:r>
              <a:rPr lang="en-US" sz="2400" dirty="0" err="1">
                <a:latin typeface="Consolas" panose="020B0609020204030204" pitchFamily="49" charset="0"/>
                <a:ea typeface="Cambria" panose="02040503050406030204" pitchFamily="18" charset="0"/>
                <a:cs typeface="Times New Roman" panose="02020603050405020304" pitchFamily="18" charset="0"/>
              </a:rPr>
              <a:t>logwage</a:t>
            </a:r>
            <a:r>
              <a:rPr lang="en-US" sz="24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latin typeface="Consolas" panose="020B0609020204030204" pitchFamily="49" charset="0"/>
                <a:ea typeface="Cambria" panose="02040503050406030204" pitchFamily="18" charset="0"/>
                <a:cs typeface="Times New Roman" panose="02020603050405020304" pitchFamily="18" charset="0"/>
              </a:rPr>
              <a:t>## [11] "wage"</a:t>
            </a:r>
          </a:p>
          <a:p>
            <a:pPr marL="0" marR="0" indent="0" latinLnBrk="1">
              <a:spcBef>
                <a:spcPts val="0"/>
              </a:spcBef>
              <a:spcAft>
                <a:spcPts val="1000"/>
              </a:spcAft>
              <a:buNone/>
            </a:pPr>
            <a:r>
              <a:rPr lang="en-US" sz="2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plot the wage against age</a:t>
            </a:r>
            <a:br>
              <a:rPr lang="en-US" sz="2400" dirty="0">
                <a:latin typeface="Consolas" panose="020B0609020204030204" pitchFamily="49" charset="0"/>
                <a:ea typeface="Cambria" panose="02040503050406030204" pitchFamily="18" charset="0"/>
                <a:cs typeface="Times New Roman" panose="02020603050405020304" pitchFamily="18" charset="0"/>
              </a:rPr>
            </a:br>
            <a:r>
              <a:rPr lang="en-US" sz="2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2400" dirty="0">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Wage</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age</a:t>
            </a:r>
            <a:r>
              <a:rPr lang="en-US" sz="2400" dirty="0">
                <a:latin typeface="Consolas" panose="020B0609020204030204" pitchFamily="49" charset="0"/>
                <a:ea typeface="Cambria" panose="02040503050406030204" pitchFamily="18" charset="0"/>
                <a:cs typeface="Times New Roman" panose="02020603050405020304" pitchFamily="18" charset="0"/>
              </a:rPr>
              <a:t>, </a:t>
            </a:r>
            <a:r>
              <a:rPr lang="en-US" sz="2400" dirty="0" err="1">
                <a:latin typeface="Consolas" panose="020B0609020204030204" pitchFamily="49" charset="0"/>
                <a:ea typeface="Cambria" panose="02040503050406030204" pitchFamily="18" charset="0"/>
                <a:cs typeface="Times New Roman" panose="02020603050405020304" pitchFamily="18" charset="0"/>
              </a:rPr>
              <a:t>Wage</a:t>
            </a:r>
            <a:r>
              <a:rPr lang="en-US" sz="2400"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400" dirty="0" err="1">
                <a:latin typeface="Consolas" panose="020B0609020204030204" pitchFamily="49" charset="0"/>
                <a:ea typeface="Cambria" panose="02040503050406030204" pitchFamily="18" charset="0"/>
                <a:cs typeface="Times New Roman" panose="02020603050405020304" pitchFamily="18" charset="0"/>
              </a:rPr>
              <a:t>wage</a:t>
            </a:r>
            <a:r>
              <a:rPr lang="en-US" sz="2400" dirty="0">
                <a:latin typeface="Consolas" panose="020B0609020204030204" pitchFamily="49" charset="0"/>
                <a:ea typeface="Cambria" panose="02040503050406030204" pitchFamily="18" charset="0"/>
                <a:cs typeface="Times New Roman" panose="02020603050405020304" pitchFamily="18" charset="0"/>
              </a:rPr>
              <a:t>)</a:t>
            </a:r>
            <a:endParaRPr lang="en-US" sz="2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3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5625" y="4200525"/>
            <a:ext cx="487363" cy="487363"/>
          </a:xfrm>
          <a:prstGeom prst="rect">
            <a:avLst/>
          </a:prstGeom>
        </p:spPr>
      </p:pic>
    </p:spTree>
    <p:extLst>
      <p:ext uri="{BB962C8B-B14F-4D97-AF65-F5344CB8AC3E}">
        <p14:creationId xmlns:p14="http://schemas.microsoft.com/office/powerpoint/2010/main" val="2305459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6"/>
          <p:cNvSpPr>
            <a:spLocks noGrp="1" noChangeArrowheads="1"/>
          </p:cNvSpPr>
          <p:nvPr>
            <p:ph type="title"/>
          </p:nvPr>
        </p:nvSpPr>
        <p:spPr>
          <a:xfrm>
            <a:off x="2171796" y="224588"/>
            <a:ext cx="5865298" cy="688631"/>
          </a:xfrm>
        </p:spPr>
        <p:txBody>
          <a:bodyPr>
            <a:normAutofit/>
          </a:bodyPr>
          <a:lstStyle/>
          <a:p>
            <a:r>
              <a:rPr lang="en-US" altLang="en-US" dirty="0">
                <a:latin typeface="Garamond" panose="02020404030301010803" pitchFamily="18" charset="0"/>
              </a:rPr>
              <a:t>Implementation in R</a:t>
            </a:r>
          </a:p>
        </p:txBody>
      </p:sp>
      <p:pic>
        <p:nvPicPr>
          <p:cNvPr id="6" name="Picture"/>
          <p:cNvPicPr/>
          <p:nvPr/>
        </p:nvPicPr>
        <p:blipFill rotWithShape="1">
          <a:blip r:embed="rId5"/>
          <a:srcRect t="18420" r="7452" b="1221"/>
          <a:stretch/>
        </p:blipFill>
        <p:spPr bwMode="auto">
          <a:xfrm>
            <a:off x="1745021" y="1127904"/>
            <a:ext cx="5767287" cy="3595171"/>
          </a:xfrm>
          <a:prstGeom prst="rect">
            <a:avLst/>
          </a:prstGeom>
          <a:noFill/>
          <a:ln w="9525">
            <a:noFill/>
            <a:headEnd/>
            <a:tailEnd/>
          </a:ln>
        </p:spPr>
      </p:pic>
      <p:pic>
        <p:nvPicPr>
          <p:cNvPr id="2" name="3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4249738"/>
            <a:ext cx="487363" cy="487362"/>
          </a:xfrm>
          <a:prstGeom prst="rect">
            <a:avLst/>
          </a:prstGeom>
        </p:spPr>
      </p:pic>
    </p:spTree>
    <p:extLst>
      <p:ext uri="{BB962C8B-B14F-4D97-AF65-F5344CB8AC3E}">
        <p14:creationId xmlns:p14="http://schemas.microsoft.com/office/powerpoint/2010/main" val="4264407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12185</TotalTime>
  <Words>2408</Words>
  <Application>Microsoft Macintosh PowerPoint</Application>
  <PresentationFormat>On-screen Show (16:9)</PresentationFormat>
  <Paragraphs>110</Paragraphs>
  <Slides>15</Slides>
  <Notes>15</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Calibri</vt:lpstr>
      <vt:lpstr>Cambria</vt:lpstr>
      <vt:lpstr>Consolas</vt:lpstr>
      <vt:lpstr>Garamond</vt:lpstr>
      <vt:lpstr>Times New Roman</vt:lpstr>
      <vt:lpstr>Wingdings</vt:lpstr>
      <vt:lpstr>Office Theme</vt:lpstr>
      <vt:lpstr>Descriptive Statistics: Measures of Dependence</vt:lpstr>
      <vt:lpstr>Measures of Dependence</vt:lpstr>
      <vt:lpstr>Pearson Correlation Coefficient </vt:lpstr>
      <vt:lpstr>Pearson Correlation Coefficient </vt:lpstr>
      <vt:lpstr>Pearson Correlation Coefficient </vt:lpstr>
      <vt:lpstr>Spearman Rank Correlation Coefficient</vt:lpstr>
      <vt:lpstr>Correlation Does not Imply Causation </vt:lpstr>
      <vt:lpstr>Implementation in R</vt:lpstr>
      <vt:lpstr>Implementation in R</vt:lpstr>
      <vt:lpstr>Implementation in R</vt:lpstr>
      <vt:lpstr>Implementation in R</vt:lpstr>
      <vt:lpstr>Implementation in R</vt:lpstr>
      <vt:lpstr>Implementation in R</vt:lpstr>
      <vt:lpstr>Implementation in R</vt:lpstr>
      <vt:lpstr>Remember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247</cp:revision>
  <dcterms:created xsi:type="dcterms:W3CDTF">2016-02-11T18:06:46Z</dcterms:created>
  <dcterms:modified xsi:type="dcterms:W3CDTF">2018-10-11T12:33:05Z</dcterms:modified>
</cp:coreProperties>
</file>